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6858000" cy="9906000" type="A4"/>
  <p:notesSz cx="6742113" cy="987266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99"/>
    <a:srgbClr val="009900"/>
    <a:srgbClr val="FF0000"/>
    <a:srgbClr val="66FF99"/>
    <a:srgbClr val="800000"/>
    <a:srgbClr val="33CCFF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19" autoAdjust="0"/>
    <p:restoredTop sz="93792" autoAdjust="0"/>
  </p:normalViewPr>
  <p:slideViewPr>
    <p:cSldViewPr>
      <p:cViewPr>
        <p:scale>
          <a:sx n="75" d="100"/>
          <a:sy n="75" d="100"/>
        </p:scale>
        <p:origin x="-2280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22" rIns="90845" bIns="4542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330" y="0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22" rIns="90845" bIns="454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034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22" rIns="90845" bIns="4542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330" y="9378034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22" rIns="90845" bIns="454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3E82860-D487-48D6-86EF-0F48DB503C9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6029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22" rIns="90845" bIns="4542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823" y="0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22" rIns="90845" bIns="454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2325" y="741363"/>
            <a:ext cx="25590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911" y="4689017"/>
            <a:ext cx="5394293" cy="444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22" rIns="90845" bIns="45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6503"/>
            <a:ext cx="2921783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22" rIns="90845" bIns="4542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823" y="9376503"/>
            <a:ext cx="2921783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45" tIns="45422" rIns="90845" bIns="454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70779EC-2DC1-41D3-A50C-4DDE61A49D7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90039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>
              <a:latin typeface="Times New Roman" pitchFamily="18" charset="0"/>
            </a:endParaRP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02761-5C77-46E3-BA1D-6BFE5F5A760A}" type="slidenum">
              <a:rPr lang="es-ES" altLang="es-ES" smtClean="0">
                <a:latin typeface="Times New Roman" pitchFamily="18" charset="0"/>
              </a:rPr>
              <a:pPr/>
              <a:t>1</a:t>
            </a:fld>
            <a:endParaRPr lang="es-ES" alt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03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30D21-ACCE-4B13-A0E1-0C7D35FF9FC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DA67B-71E7-446D-B97D-70CEA176AE5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1855E-6C3C-4357-8433-0FBAD82716B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EC009-8D1B-4C48-8448-DCE94B7AD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083C5-57B2-4ADF-8E5B-3E109EFCFA7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83FF8-C644-42D0-B59C-DBB93BD384E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77563-981F-43D5-8711-70D5A73E748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A2B94-C9C1-4602-9C59-1633997C54A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66956-8F9A-4962-AECB-0402532585C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2D9D5-DFD7-4737-B213-7A62A2EAE02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A7E9-1156-4A67-9963-742BD5C2E74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FD232921-31B6-4B24-940E-DAB43E96800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otecciondedatos@howdeniberia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cid:image001.png@01D6A163.5D18F800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00780" y="3605912"/>
            <a:ext cx="6581030" cy="359792"/>
          </a:xfrm>
          <a:prstGeom prst="rect">
            <a:avLst/>
          </a:prstGeom>
          <a:solidFill>
            <a:srgbClr val="336699"/>
          </a:solidFill>
          <a:ln>
            <a:solidFill>
              <a:srgbClr val="336699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s-ES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60338" y="89353"/>
            <a:ext cx="6581030" cy="533079"/>
          </a:xfrm>
          <a:prstGeom prst="rect">
            <a:avLst/>
          </a:prstGeom>
          <a:ln>
            <a:solidFill>
              <a:srgbClr val="336699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 altLang="es-ES"/>
          </a:p>
        </p:txBody>
      </p:sp>
      <p:sp>
        <p:nvSpPr>
          <p:cNvPr id="1031" name="10 CuadroTexto"/>
          <p:cNvSpPr txBox="1">
            <a:spLocks noChangeArrowheads="1"/>
          </p:cNvSpPr>
          <p:nvPr/>
        </p:nvSpPr>
        <p:spPr bwMode="auto">
          <a:xfrm>
            <a:off x="182007" y="3493854"/>
            <a:ext cx="616816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s-ES" sz="900" i="1" dirty="0">
              <a:latin typeface="Calibri" panose="020F0502020204030204" pitchFamily="34" charset="0"/>
            </a:endParaRPr>
          </a:p>
          <a:p>
            <a:r>
              <a:rPr lang="es-ES" sz="800" i="1" dirty="0">
                <a:solidFill>
                  <a:schemeClr val="bg1"/>
                </a:solidFill>
                <a:latin typeface="Calibri" panose="020F0502020204030204" pitchFamily="34" charset="0"/>
              </a:rPr>
              <a:t>Por favor cumplimente los datos que se solicitan a continuación y envíelo al Colegio Oficial de Ingenieros Agrónomos de XXXXXXX</a:t>
            </a:r>
            <a:r>
              <a:rPr lang="es-ES" sz="800" b="1" i="1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endParaRPr lang="es-ES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s-ES" sz="800" b="1" i="1" dirty="0">
                <a:solidFill>
                  <a:schemeClr val="bg1"/>
                </a:solidFill>
                <a:latin typeface="Calibri" panose="020F0502020204030204" pitchFamily="34" charset="0"/>
              </a:rPr>
              <a:t>e-mail:  ______________________________  o al FAX nº  _________. </a:t>
            </a:r>
            <a:r>
              <a:rPr lang="es-ES" sz="800" i="1" dirty="0">
                <a:solidFill>
                  <a:schemeClr val="bg1"/>
                </a:solidFill>
                <a:latin typeface="Calibri" panose="020F0502020204030204" pitchFamily="34" charset="0"/>
              </a:rPr>
              <a:t>Para cualquier duda o consulta llame al </a:t>
            </a:r>
            <a:r>
              <a:rPr lang="es-ES" sz="800" b="1" i="1" dirty="0" err="1">
                <a:solidFill>
                  <a:schemeClr val="bg1"/>
                </a:solidFill>
                <a:latin typeface="Calibri" panose="020F0502020204030204" pitchFamily="34" charset="0"/>
              </a:rPr>
              <a:t>tfno</a:t>
            </a:r>
            <a:r>
              <a:rPr lang="es-ES" sz="800" b="1" i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s-ES" sz="900" b="1" i="1" dirty="0">
                <a:solidFill>
                  <a:schemeClr val="bg1"/>
                </a:solidFill>
                <a:latin typeface="Calibri" panose="020F0502020204030204" pitchFamily="34" charset="0"/>
              </a:rPr>
              <a:t>___________.</a:t>
            </a:r>
            <a:endParaRPr lang="es-ES" altLang="es-ES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34" name="17 CuadroTexto"/>
          <p:cNvSpPr txBox="1">
            <a:spLocks noChangeArrowheads="1"/>
          </p:cNvSpPr>
          <p:nvPr/>
        </p:nvSpPr>
        <p:spPr bwMode="auto">
          <a:xfrm>
            <a:off x="193922" y="8200921"/>
            <a:ext cx="6408738" cy="22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s-ES" altLang="es-ES" sz="850" b="1" dirty="0">
                <a:latin typeface="Calibri" pitchFamily="34" charset="0"/>
              </a:rPr>
              <a:t>Para nuevas altas el solicitante declara no tener conocimiento de ningún hecho o circunstancia que pudiera dar lugar a una reclamación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667494" y="78522"/>
            <a:ext cx="535379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1000" b="1" dirty="0">
                <a:solidFill>
                  <a:sysClr val="windowText" lastClr="000000"/>
                </a:solidFill>
                <a:latin typeface="Calibri" pitchFamily="34" charset="0"/>
              </a:rPr>
              <a:t>Boletín de Adhesión General al Seguro de Responsabilidad Civil Profesional </a:t>
            </a:r>
          </a:p>
          <a:p>
            <a:pPr>
              <a:defRPr/>
            </a:pPr>
            <a:r>
              <a:rPr lang="es-ES_tradnl" sz="1000" b="1" dirty="0">
                <a:solidFill>
                  <a:sysClr val="windowText" lastClr="000000"/>
                </a:solidFill>
                <a:latin typeface="Calibri" pitchFamily="34" charset="0"/>
              </a:rPr>
              <a:t>(SRCP) 2022-2023</a:t>
            </a:r>
          </a:p>
          <a:p>
            <a:pPr>
              <a:defRPr/>
            </a:pPr>
            <a:r>
              <a:rPr lang="fr-FR" sz="1000" b="1" dirty="0">
                <a:latin typeface="Calibri" pitchFamily="34" charset="0"/>
              </a:rPr>
              <a:t>Colegio Oficial de Ingenieros </a:t>
            </a:r>
            <a:r>
              <a:rPr lang="fr-FR" sz="1000" b="1" dirty="0" err="1">
                <a:latin typeface="Calibri" pitchFamily="34" charset="0"/>
              </a:rPr>
              <a:t>Agrónomos</a:t>
            </a:r>
            <a:r>
              <a:rPr lang="fr-FR" sz="1000" b="1" dirty="0">
                <a:latin typeface="Calibri" pitchFamily="34" charset="0"/>
              </a:rPr>
              <a:t> </a:t>
            </a:r>
            <a:r>
              <a:rPr lang="fr-FR" sz="1000" b="1" dirty="0" smtClean="0">
                <a:latin typeface="Calibri" pitchFamily="34" charset="0"/>
              </a:rPr>
              <a:t>de LEVANTE</a:t>
            </a:r>
            <a:endParaRPr lang="es-ES" sz="1000" b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060" name="Rectangle 353"/>
          <p:cNvSpPr>
            <a:spLocks noChangeArrowheads="1"/>
          </p:cNvSpPr>
          <p:nvPr/>
        </p:nvSpPr>
        <p:spPr bwMode="auto">
          <a:xfrm>
            <a:off x="0" y="383063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altLang="es-ES"/>
          </a:p>
        </p:txBody>
      </p:sp>
      <p:sp>
        <p:nvSpPr>
          <p:cNvPr id="2064" name="1 Rectángulo"/>
          <p:cNvSpPr>
            <a:spLocks noChangeArrowheads="1"/>
          </p:cNvSpPr>
          <p:nvPr/>
        </p:nvSpPr>
        <p:spPr bwMode="auto">
          <a:xfrm>
            <a:off x="182007" y="5586241"/>
            <a:ext cx="6698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s-ES" sz="600" i="1" dirty="0">
                <a:latin typeface="Calibri" pitchFamily="34" charset="0"/>
                <a:cs typeface="Arial" charset="0"/>
              </a:rPr>
              <a:t>ORDEN DE DOMICILIACIÓN DE ADEUDO DIRECTO SEPA: Autorizo a </a:t>
            </a:r>
            <a:r>
              <a:rPr lang="es-ES" sz="600" i="1" dirty="0" err="1">
                <a:latin typeface="Calibri" pitchFamily="34" charset="0"/>
                <a:cs typeface="Arial" charset="0"/>
              </a:rPr>
              <a:t>Howden</a:t>
            </a:r>
            <a:r>
              <a:rPr lang="es-ES" sz="600" i="1" dirty="0">
                <a:latin typeface="Calibri" pitchFamily="34" charset="0"/>
                <a:cs typeface="Arial" charset="0"/>
              </a:rPr>
              <a:t> Iberia S.A.U Correduría de Seguros y Reaseguros a cargar y enviar a mi cuenta indicada, los recibos correspondientes a la póliza contratada  de pago recurrente.</a:t>
            </a:r>
          </a:p>
          <a:p>
            <a:pPr algn="l"/>
            <a:r>
              <a:rPr lang="es-ES" sz="600" i="1" dirty="0">
                <a:latin typeface="Calibri" pitchFamily="34" charset="0"/>
                <a:cs typeface="Arial" charset="0"/>
              </a:rPr>
              <a:t>Como parte de sus derechos, el deudor está legitimado al reembolso por su entidad en los términos y condiciones del contrato suscrito con la misma. La solicitud de reembolso deberá efectuarse dentro de las ocho semanas que siguen a la fecha de adeudo en cuenta. Puede obtener información adicional sobre sus derechos en su entidad financiera</a:t>
            </a:r>
            <a:r>
              <a:rPr lang="es-ES" sz="600" i="1" dirty="0">
                <a:latin typeface="Calibri" pitchFamily="34" charset="0"/>
              </a:rPr>
              <a:t>.</a:t>
            </a: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160338" y="769271"/>
            <a:ext cx="66843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  <a:tab pos="-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  <a:tab pos="-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  <a:tab pos="-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  <a:tab pos="-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  <a:tab pos="-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  <a:tab pos="-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  <a:tab pos="-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  <a:tab pos="-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228600" algn="l"/>
                <a:tab pos="-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endParaRPr lang="es-ES" altLang="es-ES" sz="800" i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endParaRPr kumimoji="0" lang="es-ES" altLang="es-E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kumimoji="0" lang="es-ES" altLang="es-ES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través del presente documento el </a:t>
            </a:r>
            <a:r>
              <a:rPr kumimoji="0" lang="es-ES" altLang="es-ES" sz="8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Colegiado manifiesta su deseo de ampliar el seguro de Responsabilidad Civil Profesional </a:t>
            </a:r>
            <a:r>
              <a:rPr kumimoji="0" lang="es-ES" altLang="es-ES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 el </a:t>
            </a:r>
            <a:r>
              <a:rPr lang="fr-FR" sz="800" b="1" dirty="0">
                <a:latin typeface="Calibri" pitchFamily="34" charset="0"/>
              </a:rPr>
              <a:t>Colegio Oficial de Ingenieros Agrónomos de XXXXXXX </a:t>
            </a:r>
            <a:r>
              <a:rPr kumimoji="0" lang="es-ES" altLang="es-ES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tiene negociado para la anualidad 2022-2023 con </a:t>
            </a:r>
            <a:r>
              <a:rPr kumimoji="0" lang="es-ES" altLang="es-ES" sz="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MAPFRE ESPAÑA  </a:t>
            </a:r>
            <a:r>
              <a:rPr kumimoji="0" lang="es-ES" altLang="es-ES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través de la Correduría de Seguros Howden Iberia S.A.U</a:t>
            </a:r>
            <a:r>
              <a:rPr kumimoji="0" lang="es-ES" altLang="es-ES" sz="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lvl="0" algn="just"/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Destacamos las principales características de este seguro debiendo estarse en todo caso en su interpretación al contenido de las mismas que se recogen en las Condiciones Generales, Particulares y Especiales, que han sido aceptadas por el asegurado y que rigen la cobertura del seguro. </a:t>
            </a:r>
            <a:endParaRPr lang="es-ES" altLang="es-ES" sz="800" dirty="0">
              <a:latin typeface="Calibri" panose="020F050202020403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Asegurados: 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Personas físicas, así como determinadas Sociedades de ingeniería </a:t>
            </a:r>
            <a:r>
              <a:rPr lang="es-ES" altLang="es-ES" sz="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(sociedades profesionales, sociedades </a:t>
            </a:r>
            <a:r>
              <a:rPr lang="es-ES" altLang="es-ES" sz="8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monodisciplinares</a:t>
            </a:r>
            <a:r>
              <a:rPr lang="es-ES" altLang="es-ES" sz="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sociedades multidisciplinares –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únicamente respecto a los trabajos firmados por ingenieros asegurados en la póliza, visados, registrados o certificados documentalmente en el Colegio)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-228600" algn="l"/>
                <a:tab pos="-180975" algn="l"/>
              </a:tabLst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Coberturas del seguro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altLang="es-ES" sz="800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RC 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Profesional,</a:t>
            </a:r>
            <a:r>
              <a:rPr kumimoji="0" lang="es-ES" altLang="es-ES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RC Project Management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, RC por contratos Llave en Mano, Defensa y fianzas, Daños a expedientes, Inhabilitación profesional, Defensa</a:t>
            </a:r>
            <a:r>
              <a:rPr kumimoji="0" lang="es-ES" altLang="es-ES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Penal en actuaciones profesionales, etc.</a:t>
            </a:r>
            <a:endParaRPr lang="es-ES" altLang="es-ES" sz="800" dirty="0">
              <a:latin typeface="Calibri" panose="020F050202020403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-228600" algn="l"/>
                <a:tab pos="-180975" algn="l"/>
              </a:tabLst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Garantía Básica obligatoria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: 75.000€ por siniestro/año para todos los colegiados</a:t>
            </a:r>
            <a:r>
              <a:rPr lang="es-ES" altLang="es-ES" sz="800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es-ES" altLang="es-ES" sz="800" dirty="0">
              <a:latin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altLang="es-ES" sz="800" b="1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Opciones voluntarias de ampliación</a:t>
            </a:r>
            <a:r>
              <a:rPr lang="es-ES" altLang="es-ES" sz="800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de la Garantía básica asegurada: distintas opciones de límite de indemnización en exceso de la garantía básica tanto para </a:t>
            </a:r>
            <a:r>
              <a:rPr lang="es-ES" altLang="es-ES" sz="800" u="sng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Trabajos Susceptibles de ser Visados</a:t>
            </a:r>
            <a:r>
              <a:rPr lang="es-ES" altLang="es-ES" sz="800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(ver cuadro de opciones) como para Trabajos no Susceptibles de serlo.</a:t>
            </a:r>
          </a:p>
          <a:p>
            <a:pPr indent="266700" algn="just"/>
            <a:r>
              <a:rPr lang="es-ES" altLang="es-ES" sz="800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*Para visualizar opciones de ampliación para Trabajos No Susceptibles de ser Visados, solicitar boletín específico.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kumimoji="0" lang="es-ES" altLang="es-ES" sz="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Para los Trabajos </a:t>
            </a:r>
            <a:r>
              <a:rPr lang="es-ES" altLang="es-ES" sz="800" b="1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kumimoji="0" lang="es-ES" altLang="es-ES" sz="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usceptibles de ser Visados</a:t>
            </a:r>
            <a:r>
              <a:rPr lang="es-ES" altLang="es-ES" sz="800" b="1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,  verificados o certificados </a:t>
            </a:r>
            <a:r>
              <a:rPr kumimoji="0" lang="es-ES" altLang="es-ES" sz="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documentalmente </a:t>
            </a: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en el Colegio Tomador del Seguro</a:t>
            </a:r>
            <a:r>
              <a:rPr kumimoji="0" lang="es-ES" altLang="es-ES" sz="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se ampliará </a:t>
            </a:r>
            <a:r>
              <a:rPr lang="es-ES" altLang="es-ES" sz="800" b="1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el límite de cobertura 375.000 € por siniestro/asegurado y año en exceso de la Garantía Básica (450.000 € total).</a:t>
            </a:r>
            <a:endParaRPr lang="es-ES" altLang="es-ES" sz="800" dirty="0">
              <a:latin typeface="Calibri" panose="020F050202020403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-228600" algn="l"/>
                <a:tab pos="-180975" algn="l"/>
              </a:tabLst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Delimitación temporal: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Reclamaciones durante la vigencia de la póliza con </a:t>
            </a: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retroactividad ilimitada.</a:t>
            </a:r>
            <a:endParaRPr lang="es-ES" altLang="es-ES" sz="800" dirty="0">
              <a:latin typeface="Calibri" panose="020F050202020403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-228600" algn="l"/>
                <a:tab pos="-180975" algn="l"/>
              </a:tabLst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Ámbito geográfico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: Unión Europea y Andorra.</a:t>
            </a:r>
            <a:endParaRPr lang="es-ES" altLang="es-ES" sz="800" dirty="0">
              <a:latin typeface="Calibri" panose="020F0502020204030204" pitchFamily="34" charset="0"/>
            </a:endParaRPr>
          </a:p>
        </p:txBody>
      </p:sp>
      <p:sp>
        <p:nvSpPr>
          <p:cNvPr id="38" name="12 CuadroTexto"/>
          <p:cNvSpPr txBox="1"/>
          <p:nvPr/>
        </p:nvSpPr>
        <p:spPr bwMode="auto">
          <a:xfrm>
            <a:off x="207097" y="4077624"/>
            <a:ext cx="6592962" cy="1528624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anchor="ctr">
            <a:spAutoFit/>
          </a:bodyPr>
          <a:lstStyle/>
          <a:p>
            <a:pPr algn="l">
              <a:lnSpc>
                <a:spcPts val="800"/>
              </a:lnSpc>
              <a:defRPr/>
            </a:pPr>
            <a:r>
              <a:rPr lang="es-ES" sz="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DATOS PERSONALES ASEGURADO  </a:t>
            </a:r>
            <a:r>
              <a:rPr lang="es-ES" sz="800" b="1" i="1" dirty="0">
                <a:latin typeface="Calibri" pitchFamily="34" charset="0"/>
              </a:rPr>
              <a:t>–  cumplimentar todos los campos</a:t>
            </a:r>
          </a:p>
          <a:p>
            <a:pPr algn="l">
              <a:lnSpc>
                <a:spcPts val="800"/>
              </a:lnSpc>
              <a:defRPr/>
            </a:pPr>
            <a:endParaRPr lang="es-ES" sz="800" i="1" dirty="0">
              <a:latin typeface="Calibri" pitchFamily="34" charset="0"/>
            </a:endParaRPr>
          </a:p>
          <a:p>
            <a:pPr algn="l">
              <a:lnSpc>
                <a:spcPts val="800"/>
              </a:lnSpc>
              <a:defRPr/>
            </a:pPr>
            <a:r>
              <a:rPr lang="es-ES" sz="800" i="1" dirty="0">
                <a:latin typeface="Calibri" pitchFamily="34" charset="0"/>
              </a:rPr>
              <a:t>Nombre y apellidos:  ___________________________________________________________________________________________________________</a:t>
            </a:r>
          </a:p>
          <a:p>
            <a:pPr algn="l">
              <a:lnSpc>
                <a:spcPts val="800"/>
              </a:lnSpc>
              <a:defRPr/>
            </a:pPr>
            <a:endParaRPr lang="es-ES" sz="800" dirty="0">
              <a:latin typeface="Calibri" pitchFamily="34" charset="0"/>
            </a:endParaRPr>
          </a:p>
          <a:p>
            <a:pPr algn="l">
              <a:lnSpc>
                <a:spcPts val="800"/>
              </a:lnSpc>
              <a:defRPr/>
            </a:pPr>
            <a:r>
              <a:rPr lang="es-ES" sz="800" i="1" dirty="0">
                <a:latin typeface="Calibri" pitchFamily="34" charset="0"/>
              </a:rPr>
              <a:t>Domicilio:  ______________________________________________________________ Ciudad: __________________________  C. Postal:  ___________   </a:t>
            </a:r>
          </a:p>
          <a:p>
            <a:pPr algn="l">
              <a:lnSpc>
                <a:spcPts val="800"/>
              </a:lnSpc>
              <a:defRPr/>
            </a:pPr>
            <a:endParaRPr lang="es-ES" sz="800" i="1" dirty="0">
              <a:latin typeface="Calibri" pitchFamily="34" charset="0"/>
            </a:endParaRPr>
          </a:p>
          <a:p>
            <a:pPr algn="l">
              <a:lnSpc>
                <a:spcPts val="800"/>
              </a:lnSpc>
              <a:defRPr/>
            </a:pPr>
            <a:r>
              <a:rPr lang="es-ES" sz="800" i="1" dirty="0">
                <a:latin typeface="Calibri" pitchFamily="34" charset="0"/>
              </a:rPr>
              <a:t>Teléfono: ______________________   E-mail: ________________________  NIF: __________________________ Nº Colegiado: ____________________ </a:t>
            </a:r>
          </a:p>
          <a:p>
            <a:pPr algn="l">
              <a:lnSpc>
                <a:spcPts val="800"/>
              </a:lnSpc>
              <a:defRPr/>
            </a:pPr>
            <a:endParaRPr lang="es-ES" sz="800" b="1" i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l">
              <a:lnSpc>
                <a:spcPts val="800"/>
              </a:lnSpc>
              <a:defRPr/>
            </a:pPr>
            <a:r>
              <a:rPr lang="es-ES" sz="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DATOS BANCARIOS Y DEL PAGADOR  </a:t>
            </a:r>
            <a:r>
              <a:rPr lang="es-ES" sz="800" b="1" i="1" dirty="0">
                <a:latin typeface="Calibri" pitchFamily="34" charset="0"/>
              </a:rPr>
              <a:t>– cumplimentar todos los campos</a:t>
            </a:r>
          </a:p>
          <a:p>
            <a:pPr algn="l">
              <a:lnSpc>
                <a:spcPts val="800"/>
              </a:lnSpc>
              <a:defRPr/>
            </a:pPr>
            <a:endParaRPr lang="es-ES" sz="800" i="1" dirty="0">
              <a:latin typeface="Calibri" pitchFamily="34" charset="0"/>
            </a:endParaRPr>
          </a:p>
          <a:p>
            <a:pPr algn="l">
              <a:lnSpc>
                <a:spcPts val="800"/>
              </a:lnSpc>
              <a:defRPr/>
            </a:pPr>
            <a:r>
              <a:rPr lang="es-ES" sz="800" i="1" dirty="0">
                <a:latin typeface="Calibri" pitchFamily="34" charset="0"/>
              </a:rPr>
              <a:t>IBAN:____________ Banco: ___________ Oficina: __________ DC: _________ Nº de cuenta_________________________________________________</a:t>
            </a:r>
            <a:endParaRPr lang="es-ES" sz="800" dirty="0">
              <a:latin typeface="Calibri" pitchFamily="34" charset="0"/>
            </a:endParaRPr>
          </a:p>
          <a:p>
            <a:pPr algn="l">
              <a:lnSpc>
                <a:spcPts val="800"/>
              </a:lnSpc>
              <a:defRPr/>
            </a:pPr>
            <a:endParaRPr lang="es-ES" sz="800" i="1" dirty="0">
              <a:latin typeface="Calibri" pitchFamily="34" charset="0"/>
            </a:endParaRPr>
          </a:p>
          <a:p>
            <a:pPr algn="l">
              <a:lnSpc>
                <a:spcPts val="800"/>
              </a:lnSpc>
              <a:defRPr/>
            </a:pPr>
            <a:r>
              <a:rPr lang="es-ES" sz="800" i="1" dirty="0">
                <a:latin typeface="Calibri" pitchFamily="34" charset="0"/>
              </a:rPr>
              <a:t>Titular:</a:t>
            </a:r>
            <a:r>
              <a:rPr lang="es-ES" sz="800" dirty="0">
                <a:latin typeface="Calibri" pitchFamily="34" charset="0"/>
              </a:rPr>
              <a:t> ________________________________________________________</a:t>
            </a:r>
            <a:r>
              <a:rPr lang="es-ES" sz="800" i="1" dirty="0">
                <a:latin typeface="Calibri" pitchFamily="34" charset="0"/>
              </a:rPr>
              <a:t> Teléfono: </a:t>
            </a:r>
            <a:r>
              <a:rPr lang="es-ES" sz="800" dirty="0">
                <a:latin typeface="Calibri" pitchFamily="34" charset="0"/>
              </a:rPr>
              <a:t>_____________________    </a:t>
            </a:r>
            <a:r>
              <a:rPr lang="es-ES" sz="800" i="1" dirty="0">
                <a:latin typeface="Calibri" pitchFamily="34" charset="0"/>
              </a:rPr>
              <a:t>E-mail: </a:t>
            </a:r>
            <a:r>
              <a:rPr lang="es-ES" sz="800" dirty="0">
                <a:latin typeface="Calibri" pitchFamily="34" charset="0"/>
              </a:rPr>
              <a:t>________________________</a:t>
            </a:r>
          </a:p>
          <a:p>
            <a:pPr algn="just">
              <a:lnSpc>
                <a:spcPts val="800"/>
              </a:lnSpc>
              <a:defRPr/>
            </a:pPr>
            <a:endParaRPr lang="es-ES" sz="7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5" name="16 CuadroTexto"/>
          <p:cNvSpPr txBox="1">
            <a:spLocks noChangeArrowheads="1"/>
          </p:cNvSpPr>
          <p:nvPr/>
        </p:nvSpPr>
        <p:spPr bwMode="auto">
          <a:xfrm>
            <a:off x="54769" y="9017551"/>
            <a:ext cx="669766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500" i="1" dirty="0">
                <a:solidFill>
                  <a:srgbClr val="336699"/>
                </a:solidFill>
                <a:latin typeface="Calibri" pitchFamily="34" charset="0"/>
              </a:rPr>
              <a:t>Póliza suscrita por MAPFRE ESPAÑA Compañía de Seguros y Reaseguros S.A e intermediada por </a:t>
            </a:r>
            <a:r>
              <a:rPr lang="es-ES" sz="500" i="1" dirty="0" err="1">
                <a:solidFill>
                  <a:srgbClr val="336699"/>
                </a:solidFill>
                <a:latin typeface="Calibri" pitchFamily="34" charset="0"/>
              </a:rPr>
              <a:t>Howden</a:t>
            </a:r>
            <a:r>
              <a:rPr lang="es-ES" sz="500" i="1" dirty="0">
                <a:solidFill>
                  <a:srgbClr val="336699"/>
                </a:solidFill>
                <a:latin typeface="Calibri" pitchFamily="34" charset="0"/>
              </a:rPr>
              <a:t> Iberia S.A.U.</a:t>
            </a:r>
            <a:br>
              <a:rPr lang="es-ES" sz="500" i="1" dirty="0">
                <a:solidFill>
                  <a:srgbClr val="336699"/>
                </a:solidFill>
                <a:latin typeface="Calibri" pitchFamily="34" charset="0"/>
              </a:rPr>
            </a:br>
            <a:r>
              <a:rPr lang="es-ES" sz="500" i="1" dirty="0">
                <a:solidFill>
                  <a:srgbClr val="336699"/>
                </a:solidFill>
                <a:latin typeface="Calibri" pitchFamily="34" charset="0"/>
              </a:rPr>
              <a:t>A través de la cumplimentación de este boletín el interesado manifiesta su deseo de adhesión a la póliza de referencia, quedando ésta supeditada, en todo caso, a la aceptación de la misma por parte de  la Compañía, y no teniendo este documento naturaleza contractual.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Protección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Datos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Personales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-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Howden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Iberia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S.A.U.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Correduria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Seguros y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Reaseguros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(“HOWDEN”),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cumplimiento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el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reglamento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(UE) 2016/679 del Parlamento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Europeo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y del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Consejo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27 de abril de 2016 (“RGPD”)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Protección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Datos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Carácter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Personal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le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informa que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datos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personales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del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asegurado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obtenidos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a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efectos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del presente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formulario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quedarán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incorporados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un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fichero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titularidad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HOWDEN,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única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finalidad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tramitar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correspondiente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póliza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seguro y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mantener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su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relación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el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asegurado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. HOWDEN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garantiza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confidencialidad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información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a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que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pueda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tener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acceso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motivo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tramitación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su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seguro, 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obligación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que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hará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extensiva a sus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empleados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y colaboradores. El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asegurado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tiene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derecho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a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obtener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información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sobre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el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tratamiento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que se realiza sobre sus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datos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personales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además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poder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ejercitar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sus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derechos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acceso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rectificación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supresión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oposición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limitación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del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tratamiento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y,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cuando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legalmente proceda,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portabilidad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mediante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el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envío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una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petición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o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solicitud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dirigida al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responsable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protección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datos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personales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esto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es,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Howden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Iberia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S.A.U.,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dirección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calle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Montalbán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nº7, 28014 Madrid, o a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dirección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electrónica 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protecciondedatos@howdeniberia.com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,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además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poder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ponerse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contacto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el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delegado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protección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datos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HOWDEN a través del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correo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dpo.protecciondedatos@howdeniberia.com.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También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tiene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derecho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a presentar una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reclamación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España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ante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la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Agencia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Española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Protección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Datos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(www.agpd.es)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así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como a solicitar ante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dicho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organismo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información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y tutela sobre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el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ejercicio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 de sus </a:t>
            </a:r>
            <a:r>
              <a:rPr lang="pt-BR" sz="500" i="1" dirty="0" err="1">
                <a:solidFill>
                  <a:srgbClr val="336699"/>
                </a:solidFill>
                <a:latin typeface="Calibri" pitchFamily="34" charset="0"/>
              </a:rPr>
              <a:t>derechos</a:t>
            </a:r>
            <a:r>
              <a:rPr lang="pt-BR" sz="500" i="1" dirty="0">
                <a:solidFill>
                  <a:srgbClr val="336699"/>
                </a:solidFill>
                <a:latin typeface="Calibri" pitchFamily="34" charset="0"/>
              </a:rPr>
              <a:t>.</a:t>
            </a:r>
            <a:endParaRPr lang="es-ES" sz="500" i="1" dirty="0">
              <a:solidFill>
                <a:srgbClr val="336699"/>
              </a:solidFill>
              <a:latin typeface="Calibri" pitchFamily="34" charset="0"/>
            </a:endParaRPr>
          </a:p>
          <a:p>
            <a:pPr algn="l"/>
            <a:endParaRPr lang="es-ES" altLang="es-ES" sz="500" i="1" dirty="0">
              <a:latin typeface="Calibri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7864934"/>
              </p:ext>
            </p:extLst>
          </p:nvPr>
        </p:nvGraphicFramePr>
        <p:xfrm>
          <a:off x="183183" y="6050215"/>
          <a:ext cx="3373911" cy="1790827"/>
        </p:xfrm>
        <a:graphic>
          <a:graphicData uri="http://schemas.openxmlformats.org/drawingml/2006/table">
            <a:tbl>
              <a:tblPr/>
              <a:tblGrid>
                <a:gridCol w="2303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0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LÍMITES EN EXCESO de 450.000 € PARA TRABAJOS SUSCEPTIBLES DE SER VISADOS /</a:t>
                      </a:r>
                      <a:r>
                        <a:rPr lang="es-ES" sz="8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VERIFICADOS O CERTIFICADOS </a:t>
                      </a:r>
                      <a:r>
                        <a:rPr lang="es-ES" sz="8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DOCUMENTALMENTE</a:t>
                      </a: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LIBRE</a:t>
                      </a:r>
                      <a:r>
                        <a:rPr lang="es-ES" sz="8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EJERCIENTES - ASALARIADOS</a:t>
                      </a:r>
                      <a:endParaRPr lang="es-ES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 TOTAL ANUAL 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50.000 €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48,67 €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150.000 €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86,52 €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300.000,00 €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138,43 €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600.000,00 €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242,26 €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1.000.000,00 €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473,70 €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1.500.000,00 €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567,79 €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2.000.000,00 €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681,35 €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2.500.000,00 €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783,00 €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8256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Inactivo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Gratuito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0344498"/>
              </p:ext>
            </p:extLst>
          </p:nvPr>
        </p:nvGraphicFramePr>
        <p:xfrm>
          <a:off x="3557094" y="6055542"/>
          <a:ext cx="3206748" cy="1790827"/>
        </p:xfrm>
        <a:graphic>
          <a:graphicData uri="http://schemas.openxmlformats.org/drawingml/2006/table">
            <a:tbl>
              <a:tblPr/>
              <a:tblGrid>
                <a:gridCol w="17621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4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LÍMITES EN EXCESO de 75.000 € PARA TRABAJOS REALIZADOS POR FUNCIONARIOS, EMPLEADOS PÚBLICOS O TÉCNICOS DE LA ADMINISTRACIÓN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 TOTAL ANUAL 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91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50.000 €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48,67 €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2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150.000 €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86,52 €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300.000,00 €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138,43 €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2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600.000,00 €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242,26 €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23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1.000.000,00 €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473,70 €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33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1.500.000,00 €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567,79 €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2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2.000.000,00 €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681,35 €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2.500.000,00 €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783,00 €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8256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Inactivo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Gratuito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6" name="12 Rectángulo"/>
          <p:cNvSpPr/>
          <p:nvPr/>
        </p:nvSpPr>
        <p:spPr>
          <a:xfrm>
            <a:off x="6564724" y="7166296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47" name="12 Rectángulo"/>
          <p:cNvSpPr/>
          <p:nvPr/>
        </p:nvSpPr>
        <p:spPr>
          <a:xfrm>
            <a:off x="6566355" y="7304142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49" name="12 Rectángulo"/>
          <p:cNvSpPr/>
          <p:nvPr/>
        </p:nvSpPr>
        <p:spPr>
          <a:xfrm>
            <a:off x="6572742" y="7432620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50" name="12 Rectángulo"/>
          <p:cNvSpPr/>
          <p:nvPr/>
        </p:nvSpPr>
        <p:spPr>
          <a:xfrm>
            <a:off x="6572742" y="7568241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52" name="12 Rectángulo"/>
          <p:cNvSpPr/>
          <p:nvPr/>
        </p:nvSpPr>
        <p:spPr>
          <a:xfrm>
            <a:off x="6558291" y="6601893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53" name="12 Rectángulo"/>
          <p:cNvSpPr/>
          <p:nvPr/>
        </p:nvSpPr>
        <p:spPr>
          <a:xfrm>
            <a:off x="3374769" y="6599072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57" name="12 Rectángulo"/>
          <p:cNvSpPr/>
          <p:nvPr/>
        </p:nvSpPr>
        <p:spPr>
          <a:xfrm>
            <a:off x="3374769" y="6739014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59" name="12 Rectángulo"/>
          <p:cNvSpPr/>
          <p:nvPr/>
        </p:nvSpPr>
        <p:spPr>
          <a:xfrm>
            <a:off x="3380239" y="7011350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65" name="12 Rectángulo"/>
          <p:cNvSpPr/>
          <p:nvPr/>
        </p:nvSpPr>
        <p:spPr>
          <a:xfrm>
            <a:off x="3374769" y="7555204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37" name="12 Rectángulo"/>
          <p:cNvSpPr/>
          <p:nvPr/>
        </p:nvSpPr>
        <p:spPr>
          <a:xfrm>
            <a:off x="3374769" y="6869217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39" name="12 Rectángulo"/>
          <p:cNvSpPr/>
          <p:nvPr/>
        </p:nvSpPr>
        <p:spPr>
          <a:xfrm>
            <a:off x="6572742" y="7688938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40" name="17 CuadroTexto"/>
          <p:cNvSpPr txBox="1">
            <a:spLocks noChangeArrowheads="1"/>
          </p:cNvSpPr>
          <p:nvPr/>
        </p:nvSpPr>
        <p:spPr bwMode="auto">
          <a:xfrm>
            <a:off x="193922" y="7895224"/>
            <a:ext cx="6581350" cy="223138"/>
          </a:xfrm>
          <a:prstGeom prst="rect">
            <a:avLst/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s-ES" altLang="es-ES" sz="800" b="1" dirty="0">
                <a:solidFill>
                  <a:schemeClr val="bg1"/>
                </a:solidFill>
                <a:latin typeface="Calibri" pitchFamily="34" charset="0"/>
              </a:rPr>
              <a:t>Solicitud de un 15% descuento para Colegiados con acreditación profesional reconocida (IPR, AQPE,..)</a:t>
            </a:r>
          </a:p>
        </p:txBody>
      </p:sp>
      <p:sp>
        <p:nvSpPr>
          <p:cNvPr id="42" name="12 Rectángulo"/>
          <p:cNvSpPr/>
          <p:nvPr/>
        </p:nvSpPr>
        <p:spPr>
          <a:xfrm>
            <a:off x="6564724" y="7007682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44" name="12 Rectángulo"/>
          <p:cNvSpPr/>
          <p:nvPr/>
        </p:nvSpPr>
        <p:spPr>
          <a:xfrm>
            <a:off x="6564724" y="6878487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48" name="12 Rectángulo"/>
          <p:cNvSpPr/>
          <p:nvPr/>
        </p:nvSpPr>
        <p:spPr>
          <a:xfrm>
            <a:off x="6564724" y="6738512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55" name="12 Rectángulo"/>
          <p:cNvSpPr/>
          <p:nvPr/>
        </p:nvSpPr>
        <p:spPr>
          <a:xfrm>
            <a:off x="3376579" y="7664086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58" name="12 Rectángulo"/>
          <p:cNvSpPr/>
          <p:nvPr/>
        </p:nvSpPr>
        <p:spPr>
          <a:xfrm>
            <a:off x="5229200" y="7957366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100" dirty="0"/>
          </a:p>
        </p:txBody>
      </p:sp>
      <p:sp>
        <p:nvSpPr>
          <p:cNvPr id="60" name="12 Rectángulo"/>
          <p:cNvSpPr/>
          <p:nvPr/>
        </p:nvSpPr>
        <p:spPr>
          <a:xfrm>
            <a:off x="3377651" y="7164418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66" name="12 Rectángulo"/>
          <p:cNvSpPr/>
          <p:nvPr/>
        </p:nvSpPr>
        <p:spPr>
          <a:xfrm>
            <a:off x="3374769" y="7286589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sp>
        <p:nvSpPr>
          <p:cNvPr id="67" name="12 Rectángulo"/>
          <p:cNvSpPr/>
          <p:nvPr/>
        </p:nvSpPr>
        <p:spPr>
          <a:xfrm>
            <a:off x="3368071" y="7438526"/>
            <a:ext cx="116526" cy="98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100"/>
          </a:p>
        </p:txBody>
      </p:sp>
      <p:pic>
        <p:nvPicPr>
          <p:cNvPr id="3" name="Imagen 7">
            <a:extLst>
              <a:ext uri="{FF2B5EF4-FFF2-40B4-BE49-F238E27FC236}">
                <a16:creationId xmlns:a16="http://schemas.microsoft.com/office/drawing/2014/main" xmlns="" id="{55D10981-2B9D-4C54-8E2C-B0BA8AFC2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9059" y="165876"/>
            <a:ext cx="863601" cy="1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17 CuadroTexto">
            <a:extLst>
              <a:ext uri="{FF2B5EF4-FFF2-40B4-BE49-F238E27FC236}">
                <a16:creationId xmlns:a16="http://schemas.microsoft.com/office/drawing/2014/main" xmlns="" id="{405F539E-52BE-4A0E-B234-C8E2C6F7F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7365" y="8472102"/>
            <a:ext cx="7199779" cy="58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altLang="es-ES" sz="800" b="1" i="1" dirty="0">
                <a:latin typeface="Calibri" pitchFamily="34" charset="0"/>
              </a:rPr>
              <a:t>Fecha: </a:t>
            </a:r>
            <a:r>
              <a:rPr lang="es-ES" altLang="es-ES" sz="800" i="1" u="sng" dirty="0">
                <a:latin typeface="Calibri" pitchFamily="34" charset="0"/>
              </a:rPr>
              <a:t>__________ </a:t>
            </a:r>
            <a:r>
              <a:rPr lang="es-ES" altLang="es-ES" sz="800" i="1" dirty="0">
                <a:latin typeface="Calibri" pitchFamily="34" charset="0"/>
              </a:rPr>
              <a:t>		</a:t>
            </a:r>
            <a:r>
              <a:rPr lang="es-ES" altLang="es-ES" sz="800" b="1" i="1" dirty="0">
                <a:latin typeface="Calibri" pitchFamily="34" charset="0"/>
              </a:rPr>
              <a:t>Firma del Colegiado: _____________                                       Firma del Titular de la cuenta bancaria: ___________</a:t>
            </a:r>
            <a:endParaRPr lang="es-ES" altLang="es-ES" sz="800" b="1" dirty="0">
              <a:latin typeface="Calibri" pitchFamily="34" charset="0"/>
            </a:endParaRPr>
          </a:p>
          <a:p>
            <a:r>
              <a:rPr lang="es-ES" altLang="es-ES" sz="800" i="1" dirty="0">
                <a:latin typeface="Calibri" pitchFamily="34" charset="0"/>
              </a:rPr>
              <a:t> </a:t>
            </a:r>
            <a:endParaRPr lang="es-ES" altLang="es-ES" sz="800" dirty="0">
              <a:latin typeface="Calibri" pitchFamily="34" charset="0"/>
            </a:endParaRPr>
          </a:p>
          <a:p>
            <a:r>
              <a:rPr lang="es-ES" altLang="es-ES" sz="800" i="1" dirty="0">
                <a:latin typeface="Calibri" pitchFamily="34" charset="0"/>
              </a:rPr>
              <a:t> </a:t>
            </a:r>
            <a:endParaRPr lang="es-ES" altLang="es-ES" sz="800" dirty="0">
              <a:latin typeface="Calibri" pitchFamily="34" charset="0"/>
            </a:endParaRPr>
          </a:p>
          <a:p>
            <a:pPr algn="l"/>
            <a:endParaRPr lang="es-ES" altLang="es-ES" sz="800" dirty="0">
              <a:latin typeface="Calibri" pitchFamily="34" charset="0"/>
            </a:endParaRPr>
          </a:p>
        </p:txBody>
      </p:sp>
      <p:pic>
        <p:nvPicPr>
          <p:cNvPr id="45" name="Picture 2" descr="Galeria Multimedia con los logos de MAPFRE">
            <a:extLst>
              <a:ext uri="{FF2B5EF4-FFF2-40B4-BE49-F238E27FC236}">
                <a16:creationId xmlns:a16="http://schemas.microsoft.com/office/drawing/2014/main" xmlns="" id="{B4DD5386-AA7B-47ED-8501-8E2C613B8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8024" y="327795"/>
            <a:ext cx="899638" cy="25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3417</TotalTime>
  <Words>714</Words>
  <Application>Microsoft Office PowerPoint</Application>
  <PresentationFormat>A4 (210 x 297 mm)</PresentationFormat>
  <Paragraphs>82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Aon Gil y Carvajal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BILJGS</dc:creator>
  <cp:lastModifiedBy>Usuario</cp:lastModifiedBy>
  <cp:revision>215</cp:revision>
  <dcterms:created xsi:type="dcterms:W3CDTF">2003-12-15T15:37:27Z</dcterms:created>
  <dcterms:modified xsi:type="dcterms:W3CDTF">2022-04-05T12:14:05Z</dcterms:modified>
</cp:coreProperties>
</file>