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1" r:id="rId2"/>
    <p:sldId id="360" r:id="rId3"/>
  </p:sldIdLst>
  <p:sldSz cx="12192000" cy="6858000"/>
  <p:notesSz cx="6797675" cy="9926638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 userDrawn="1">
          <p15:clr>
            <a:srgbClr val="A4A3A4"/>
          </p15:clr>
        </p15:guide>
        <p15:guide id="2" pos="43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7193" autoAdjust="0"/>
  </p:normalViewPr>
  <p:slideViewPr>
    <p:cSldViewPr snapToGrid="0" showGuides="1">
      <p:cViewPr varScale="1">
        <p:scale>
          <a:sx n="70" d="100"/>
          <a:sy n="70" d="100"/>
        </p:scale>
        <p:origin x="624" y="60"/>
      </p:cViewPr>
      <p:guideLst>
        <p:guide orient="horz" pos="73"/>
        <p:guide pos="4384"/>
      </p:guideLst>
    </p:cSldViewPr>
  </p:slideViewPr>
  <p:outlineViewPr>
    <p:cViewPr>
      <p:scale>
        <a:sx n="33" d="100"/>
        <a:sy n="33" d="100"/>
      </p:scale>
      <p:origin x="0" y="-60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2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357FA-577D-4148-A2F9-C554C5AB2F46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08663-F699-47CC-B184-968408046C2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013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108663-F699-47CC-B184-968408046C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296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108663-F699-47CC-B184-968408046C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12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BE9731E-179D-F940-9CB6-09A9F5FD5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F0908-32B2-F54D-9F22-2F3CCDF900E6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30B1529-E316-B341-AABC-70955433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8AB26E0-F4AB-8E43-93A5-D20037766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F180B-A47A-7043-8B9D-5D47F2C6EB9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332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B3C8E8D-C01C-304E-A153-4FF7053A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68D05-5ED6-6649-A602-7B3B473578C4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EA0D81F-FA14-0C49-8C37-A3A0FBDD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E0996E5-A8FF-DC4B-8B8A-5862FFA9B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A1D50-71DF-EF47-B257-D72760545AA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398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5F6E50B-A3AE-F242-BCE0-F54040CD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E3138-69F2-3447-985A-E24AE293337E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6AC0071-7266-F545-8CF6-E906B604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3A213BD-5561-2648-8E9E-FB6ED28E2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DCD7B-9688-BF4F-9FBF-D303354D677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460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28FDBE1-6A97-8D42-98DD-1A207DF77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B4145-C36D-0C48-B828-118752B89F46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F83B065-3342-8F41-8C71-F5753F7B2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8277DAC-D7F5-AB46-AA29-17DA95439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DF285-4817-204D-B761-7E49413ADF1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66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CE8A9F2-9B42-3C41-B3DD-75F224FA4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89344-F993-8B41-A862-1FE70E346FE7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B9855E8-08F3-3841-BD16-B2BF2F0A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45A585F-A8B9-8A4D-A85A-B53CF6514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952D2-819F-494B-94B0-77D7F60277A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860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xmlns="" id="{E3D1D70C-02ED-114D-B450-8DDFAC01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43E27-1612-1548-8FE4-2B4034419372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xmlns="" id="{CBCBC971-8E89-8E4D-B2B7-DEB579C94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xmlns="" id="{65D635D2-C9AD-CC47-9CC6-AA3A8568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F042E-A3C1-0C46-B8C9-3BD7CB98EE7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71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xmlns="" id="{A2A3DED8-BBD6-4E48-8CD5-E18EB084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7F9E-BC2C-E447-98CA-8E9BA216721B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xmlns="" id="{689C7926-8F4D-1D4D-B7E2-6B984D7D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xmlns="" id="{150769EF-9A86-6E47-85C7-A684C1F13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0B95A-BA8A-7643-AD41-8A7421E2D7E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38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3">
            <a:extLst>
              <a:ext uri="{FF2B5EF4-FFF2-40B4-BE49-F238E27FC236}">
                <a16:creationId xmlns:a16="http://schemas.microsoft.com/office/drawing/2014/main" xmlns="" id="{63C3B385-78AD-174C-AEA5-36F80F9A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65E79-54F0-7E47-8CB7-95A266C2C9B2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xmlns="" id="{132A4B7F-37C0-414E-B3EC-1B75745A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xmlns="" id="{4C1571DD-5D57-1440-B464-0599AA386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381B9-E912-ED4F-A1DF-AA608EC3133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727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>
            <a:extLst>
              <a:ext uri="{FF2B5EF4-FFF2-40B4-BE49-F238E27FC236}">
                <a16:creationId xmlns:a16="http://schemas.microsoft.com/office/drawing/2014/main" xmlns="" id="{2B2F0A4C-638C-4247-847D-EC4DEDB2C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CCC66-5756-8148-B5CD-B58ACFF47A7B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3" name="Marcador de pie de página 4">
            <a:extLst>
              <a:ext uri="{FF2B5EF4-FFF2-40B4-BE49-F238E27FC236}">
                <a16:creationId xmlns:a16="http://schemas.microsoft.com/office/drawing/2014/main" xmlns="" id="{6AF30A39-0735-E243-BBF7-E18A88BF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xmlns="" id="{8F294295-7BB1-294A-BD8D-D47F90F67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8A610-0230-3446-9D1F-98496678983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484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xmlns="" id="{67991732-D784-8946-AE76-165497887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0F722-A270-CE49-85C9-EB93F1D77F32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xmlns="" id="{F8F1C05C-C890-9A47-8542-25FFEC13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xmlns="" id="{57BE4B8F-B1C5-1E46-A5E1-0D58C9B4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77895-4656-604D-A099-8FEF2C4E303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992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xmlns="" id="{F50907A1-0D9F-3D45-A928-820202E3D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31F40-A799-C848-B4FA-437AB422E83A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xmlns="" id="{261B90F1-D028-9945-84F3-00FA755DB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xmlns="" id="{0B1630DF-4E66-E840-B69F-F4DF636B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8761D-F9EA-9E4E-88CF-D583D8387C3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112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xmlns="" id="{8D7A45E2-2C2F-6345-B358-D3B96CB0B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xmlns="" id="{E6F9B62F-9BB9-EA40-AB24-226F70DFD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FEC155E-C053-1244-968F-25E647756C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AE7A93-E67E-D841-B782-3E768F7C8C71}" type="datetimeFigureOut">
              <a:rPr lang="es-ES"/>
              <a:pPr>
                <a:defRPr/>
              </a:pPr>
              <a:t>21/03/2022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9146649-4740-004A-AE05-D1B8836B6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50D5F57-335C-444A-BBDB-13EDEE284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97E26E-1228-9742-9055-B347451191F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C54A9E55-193E-D543-BF42-2A748A30C509}"/>
              </a:ext>
            </a:extLst>
          </p:cNvPr>
          <p:cNvSpPr/>
          <p:nvPr/>
        </p:nvSpPr>
        <p:spPr>
          <a:xfrm>
            <a:off x="0" y="5545138"/>
            <a:ext cx="12192000" cy="13128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050" name="CuadroTexto 5">
            <a:extLst>
              <a:ext uri="{FF2B5EF4-FFF2-40B4-BE49-F238E27FC236}">
                <a16:creationId xmlns:a16="http://schemas.microsoft.com/office/drawing/2014/main" xmlns="" id="{0BD0BC1D-D97C-004E-805A-23A65BADD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85875"/>
            <a:ext cx="12191999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ES" sz="4000" b="1" dirty="0">
                <a:solidFill>
                  <a:srgbClr val="000771"/>
                </a:solidFill>
              </a:rPr>
              <a:t>PERTE AGROALIMENTARIO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A683E9ED-0328-6941-A99F-2F43A401F18D}"/>
              </a:ext>
            </a:extLst>
          </p:cNvPr>
          <p:cNvCxnSpPr>
            <a:cxnSpLocks/>
          </p:cNvCxnSpPr>
          <p:nvPr/>
        </p:nvCxnSpPr>
        <p:spPr>
          <a:xfrm>
            <a:off x="665163" y="2422525"/>
            <a:ext cx="10799762" cy="0"/>
          </a:xfrm>
          <a:prstGeom prst="line">
            <a:avLst/>
          </a:prstGeom>
          <a:ln w="19050">
            <a:solidFill>
              <a:srgbClr val="0007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5E29F8E6-59D3-9F43-BAB6-2AB3164CE9F8}"/>
              </a:ext>
            </a:extLst>
          </p:cNvPr>
          <p:cNvCxnSpPr>
            <a:cxnSpLocks/>
          </p:cNvCxnSpPr>
          <p:nvPr/>
        </p:nvCxnSpPr>
        <p:spPr>
          <a:xfrm>
            <a:off x="665163" y="863600"/>
            <a:ext cx="10799762" cy="0"/>
          </a:xfrm>
          <a:prstGeom prst="line">
            <a:avLst/>
          </a:prstGeom>
          <a:ln w="19050">
            <a:solidFill>
              <a:srgbClr val="0007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Imagen 9">
            <a:extLst>
              <a:ext uri="{FF2B5EF4-FFF2-40B4-BE49-F238E27FC236}">
                <a16:creationId xmlns:a16="http://schemas.microsoft.com/office/drawing/2014/main" xmlns="" id="{8784E2D1-E9A3-9A46-B08A-C168725C2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19"/>
          <a:stretch>
            <a:fillRect/>
          </a:stretch>
        </p:blipFill>
        <p:spPr bwMode="auto">
          <a:xfrm>
            <a:off x="4917350" y="5432216"/>
            <a:ext cx="3352720" cy="1425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adroTexto 5">
            <a:extLst>
              <a:ext uri="{FF2B5EF4-FFF2-40B4-BE49-F238E27FC236}">
                <a16:creationId xmlns:a16="http://schemas.microsoft.com/office/drawing/2014/main" xmlns="" id="{A6061438-0A3D-D44E-8668-87CEAA2E8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3425"/>
            <a:ext cx="12192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ES" sz="3200" b="1" dirty="0">
                <a:solidFill>
                  <a:schemeClr val="accent2">
                    <a:lumMod val="75000"/>
                  </a:schemeClr>
                </a:solidFill>
              </a:rPr>
              <a:t>EJE 3 – INVESTIGACIÓN EN EL ÁMBITO AGROALIMENTARIO</a:t>
            </a:r>
          </a:p>
          <a:p>
            <a:pPr algn="ctr" eaLnBrk="1" hangingPunct="1"/>
            <a:endParaRPr lang="es-ES" altLang="es-ES" sz="3200" dirty="0">
              <a:solidFill>
                <a:srgbClr val="000771"/>
              </a:solidFill>
            </a:endParaRPr>
          </a:p>
          <a:p>
            <a:pPr algn="ctr" eaLnBrk="1" hangingPunct="1"/>
            <a:r>
              <a:rPr lang="es-ES" altLang="es-ES" sz="2400" i="1" dirty="0">
                <a:solidFill>
                  <a:srgbClr val="000771"/>
                </a:solidFill>
              </a:rPr>
              <a:t>21 de marzo de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>
            <a:extLst>
              <a:ext uri="{FF2B5EF4-FFF2-40B4-BE49-F238E27FC236}">
                <a16:creationId xmlns:a16="http://schemas.microsoft.com/office/drawing/2014/main" xmlns="" id="{24B39202-1BD0-844D-B557-D1F506E503A5}"/>
              </a:ext>
            </a:extLst>
          </p:cNvPr>
          <p:cNvCxnSpPr/>
          <p:nvPr/>
        </p:nvCxnSpPr>
        <p:spPr>
          <a:xfrm>
            <a:off x="316443" y="1027900"/>
            <a:ext cx="11518900" cy="0"/>
          </a:xfrm>
          <a:prstGeom prst="line">
            <a:avLst/>
          </a:prstGeom>
          <a:ln w="19050">
            <a:solidFill>
              <a:srgbClr val="0007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Imagen 7">
            <a:extLst>
              <a:ext uri="{FF2B5EF4-FFF2-40B4-BE49-F238E27FC236}">
                <a16:creationId xmlns:a16="http://schemas.microsoft.com/office/drawing/2014/main" xmlns="" id="{B6BA4D89-D202-0A43-845E-A0968FA33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19"/>
          <a:stretch>
            <a:fillRect/>
          </a:stretch>
        </p:blipFill>
        <p:spPr bwMode="auto">
          <a:xfrm>
            <a:off x="8901113" y="-36513"/>
            <a:ext cx="2105025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">
            <a:extLst>
              <a:ext uri="{FF2B5EF4-FFF2-40B4-BE49-F238E27FC236}">
                <a16:creationId xmlns:a16="http://schemas.microsoft.com/office/drawing/2014/main" xmlns="" id="{AF6EE445-B3C8-A341-9DB4-685E641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313" y="133350"/>
            <a:ext cx="863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Imagen 9">
            <a:extLst>
              <a:ext uri="{FF2B5EF4-FFF2-40B4-BE49-F238E27FC236}">
                <a16:creationId xmlns:a16="http://schemas.microsoft.com/office/drawing/2014/main" xmlns="" id="{EA6CF9D2-F99C-D64C-8D65-4E087E93D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300" y="153988"/>
            <a:ext cx="8667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7FD32ABD-5D34-A047-B5AD-235A55F24C83}"/>
              </a:ext>
            </a:extLst>
          </p:cNvPr>
          <p:cNvSpPr/>
          <p:nvPr/>
        </p:nvSpPr>
        <p:spPr>
          <a:xfrm>
            <a:off x="7902575" y="657225"/>
            <a:ext cx="3913188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Financiado por la Unión Europea – </a:t>
            </a:r>
            <a:r>
              <a:rPr lang="es-ES" sz="1200" dirty="0" err="1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NextGenerationEU</a:t>
            </a:r>
            <a:endParaRPr lang="es-ES" sz="12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318" name="CuadroTexto 20">
            <a:extLst>
              <a:ext uri="{FF2B5EF4-FFF2-40B4-BE49-F238E27FC236}">
                <a16:creationId xmlns:a16="http://schemas.microsoft.com/office/drawing/2014/main" xmlns="" id="{FC51DB5D-C2A7-494C-BC87-89122D8A7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78" y="29495"/>
            <a:ext cx="77835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s-ES" sz="2800" b="1" dirty="0">
                <a:solidFill>
                  <a:srgbClr val="000771"/>
                </a:solidFill>
              </a:rPr>
              <a:t>PERTE Agroalimentario</a:t>
            </a:r>
          </a:p>
          <a:p>
            <a:pPr eaLnBrk="1" hangingPunct="1"/>
            <a:r>
              <a:rPr lang="es-ES" altLang="es-ES" sz="2800" dirty="0">
                <a:solidFill>
                  <a:srgbClr val="000771"/>
                </a:solidFill>
              </a:rPr>
              <a:t>EJE 3: Investigación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C429CAA4-C6A8-B24F-B8A5-E0678B6F5A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-924655" y="3128244"/>
            <a:ext cx="5218752" cy="164912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45E5D382-B6EC-6E47-BE42-1B148E2EC19B}"/>
              </a:ext>
            </a:extLst>
          </p:cNvPr>
          <p:cNvSpPr txBox="1"/>
          <p:nvPr/>
        </p:nvSpPr>
        <p:spPr>
          <a:xfrm>
            <a:off x="2754351" y="1370012"/>
            <a:ext cx="825178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b="1" dirty="0">
                <a:solidFill>
                  <a:srgbClr val="0070C0"/>
                </a:solidFill>
              </a:rPr>
              <a:t>PLANES COMPLEMENTARIOS EN </a:t>
            </a:r>
            <a:r>
              <a:rPr lang="es-ES" b="1" dirty="0" err="1">
                <a:solidFill>
                  <a:srgbClr val="0070C0"/>
                </a:solidFill>
              </a:rPr>
              <a:t>I+D+i</a:t>
            </a:r>
            <a:r>
              <a:rPr lang="es-ES" b="1" dirty="0">
                <a:solidFill>
                  <a:srgbClr val="0070C0"/>
                </a:solidFill>
              </a:rPr>
              <a:t> con CCAA:</a:t>
            </a:r>
          </a:p>
          <a:p>
            <a:pPr marL="742950" lvl="1" indent="-285750">
              <a:buFontTx/>
              <a:buChar char="-"/>
            </a:pPr>
            <a:r>
              <a:rPr lang="es-ES" dirty="0"/>
              <a:t>Ciencia Marinas:</a:t>
            </a:r>
          </a:p>
          <a:p>
            <a:pPr marL="1200150" lvl="2" indent="-285750">
              <a:buFontTx/>
              <a:buChar char="-"/>
            </a:pPr>
            <a:r>
              <a:rPr lang="es-ES" dirty="0"/>
              <a:t>CCAA: Galicia, Cantabria, </a:t>
            </a:r>
            <a:r>
              <a:rPr lang="es-ES" dirty="0" err="1"/>
              <a:t>G.Valenciana</a:t>
            </a:r>
            <a:r>
              <a:rPr lang="es-ES" dirty="0"/>
              <a:t>, Murcia, Andalucía</a:t>
            </a:r>
          </a:p>
          <a:p>
            <a:pPr marL="1200150" lvl="2" indent="-285750">
              <a:buFontTx/>
              <a:buChar char="-"/>
            </a:pPr>
            <a:r>
              <a:rPr lang="es-ES" dirty="0"/>
              <a:t>Presupuesto: 50 M€ (30 M€ MRR y 20 M€ cofinanciación CCAA)</a:t>
            </a:r>
          </a:p>
          <a:p>
            <a:pPr marL="742950" lvl="1" indent="-285750">
              <a:buFontTx/>
              <a:buChar char="-"/>
            </a:pPr>
            <a:r>
              <a:rPr lang="es-ES" dirty="0"/>
              <a:t>Agroalimentación:</a:t>
            </a:r>
          </a:p>
          <a:p>
            <a:pPr marL="1200150" lvl="2" indent="-285750">
              <a:buFontTx/>
              <a:buChar char="-"/>
            </a:pPr>
            <a:r>
              <a:rPr lang="es-ES" dirty="0"/>
              <a:t>CCAA: Navarra, La Rioja, Aragón, G. Valenciana, Murcia</a:t>
            </a:r>
          </a:p>
          <a:p>
            <a:pPr marL="1200150" lvl="2" indent="-285750">
              <a:buFontTx/>
              <a:buChar char="-"/>
            </a:pPr>
            <a:r>
              <a:rPr lang="es-ES" dirty="0"/>
              <a:t>Presupuesto: 46 M€ (30 M€ MRR y 16 M€ cofinanciación CCAA)</a:t>
            </a:r>
          </a:p>
          <a:p>
            <a:pPr marL="1200150" lvl="2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b="1" dirty="0">
                <a:solidFill>
                  <a:srgbClr val="0070C0"/>
                </a:solidFill>
              </a:rPr>
              <a:t>INNOVACIÓN/CDTI:</a:t>
            </a:r>
          </a:p>
          <a:p>
            <a:pPr marL="742950" lvl="1" indent="-285750">
              <a:buFontTx/>
              <a:buChar char="-"/>
            </a:pPr>
            <a:r>
              <a:rPr lang="es-ES" dirty="0"/>
              <a:t>Misiones para la Ciencia e Innovación: Misión para impulsar la agricultura del </a:t>
            </a:r>
            <a:r>
              <a:rPr lang="es-ES" dirty="0" err="1"/>
              <a:t>s.XXI</a:t>
            </a:r>
            <a:r>
              <a:rPr lang="es-ES" dirty="0"/>
              <a:t>. Presupuesto: 21,9 M€.</a:t>
            </a:r>
          </a:p>
          <a:p>
            <a:pPr marL="742950" lvl="1" indent="-285750">
              <a:buFontTx/>
              <a:buChar char="-"/>
            </a:pPr>
            <a:r>
              <a:rPr lang="es-ES" dirty="0"/>
              <a:t>Ayudas a Centros Tecnológicos de Excelencia Cervera para actuaciones en tecnologías prioritarias: área para lograr una alimentación segura y </a:t>
            </a:r>
            <a:r>
              <a:rPr lang="es-ES" dirty="0" err="1"/>
              <a:t>saludabel</a:t>
            </a:r>
            <a:r>
              <a:rPr lang="es-ES" dirty="0"/>
              <a:t>. Presupuesto: 8,5 </a:t>
            </a:r>
            <a:r>
              <a:rPr lang="es-ES" dirty="0" err="1"/>
              <a:t>M.ç</a:t>
            </a:r>
            <a:endParaRPr lang="es-ES" dirty="0"/>
          </a:p>
          <a:p>
            <a:pPr marL="742950" lvl="1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b="1" dirty="0">
                <a:solidFill>
                  <a:srgbClr val="0070C0"/>
                </a:solidFill>
              </a:rPr>
              <a:t>INFRAESTRUCTURAS:</a:t>
            </a:r>
          </a:p>
          <a:p>
            <a:pPr marL="742950" lvl="1" indent="-285750">
              <a:buFontTx/>
              <a:buChar char="-"/>
            </a:pPr>
            <a:r>
              <a:rPr lang="es-ES" dirty="0"/>
              <a:t>Plataforma de Germoplasma Vegetal. CSIC-INIA. Presupuesto: 4,5 M€</a:t>
            </a:r>
          </a:p>
          <a:p>
            <a:pPr marL="742950" lvl="1" indent="-285750">
              <a:buFontTx/>
              <a:buChar char="-"/>
            </a:pPr>
            <a:r>
              <a:rPr lang="es-ES" dirty="0"/>
              <a:t>Modernización laboratorios de sanidad animal y vegetal. MAPA. Presupuesto: 18 M€ (10 MRR y 8 presupuesto ordinario).</a:t>
            </a:r>
          </a:p>
          <a:p>
            <a:pPr marL="1200150" lvl="2" indent="-285750">
              <a:buFontTx/>
              <a:buChar char="-"/>
            </a:pPr>
            <a:endParaRPr lang="es-ES" dirty="0"/>
          </a:p>
          <a:p>
            <a:pPr marL="742950" lvl="1" indent="-285750"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0474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5091</TotalTime>
  <Words>187</Words>
  <Application>Microsoft Office PowerPoint</Application>
  <PresentationFormat>Panorámica</PresentationFormat>
  <Paragraphs>24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Peter Klatt Brückl</dc:creator>
  <cp:lastModifiedBy>Ortega Diaz, Maria Angeles</cp:lastModifiedBy>
  <cp:revision>542</cp:revision>
  <cp:lastPrinted>2021-07-22T15:40:35Z</cp:lastPrinted>
  <dcterms:created xsi:type="dcterms:W3CDTF">2020-10-01T07:02:16Z</dcterms:created>
  <dcterms:modified xsi:type="dcterms:W3CDTF">2022-03-21T13:14:27Z</dcterms:modified>
</cp:coreProperties>
</file>